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70" r:id="rId10"/>
    <p:sldId id="271" r:id="rId11"/>
    <p:sldId id="272" r:id="rId12"/>
    <p:sldId id="273" r:id="rId13"/>
    <p:sldId id="274" r:id="rId14"/>
    <p:sldId id="275" r:id="rId15"/>
    <p:sldId id="276" r:id="rId16"/>
    <p:sldId id="280"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8000"/>
    <a:srgbClr val="FFFFCC"/>
    <a:srgbClr val="FFD10D"/>
    <a:srgbClr val="FFFFFF"/>
    <a:srgbClr val="385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7" d="100"/>
          <a:sy n="87" d="100"/>
        </p:scale>
        <p:origin x="-145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8F1753E-0BDB-4BB9-8D49-453DA1FD274C}" type="datetimeFigureOut">
              <a:rPr lang="ru-RU" smtClean="0"/>
              <a:pPr/>
              <a:t>26.03.2014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6CC7A2-31C8-41B6-9C24-0CF588AE2E9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F1753E-0BDB-4BB9-8D49-453DA1FD274C}" type="datetimeFigureOut">
              <a:rPr lang="ru-RU" smtClean="0"/>
              <a:pPr/>
              <a:t>26.03.2014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6CC7A2-31C8-41B6-9C24-0CF588AE2E9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F1753E-0BDB-4BB9-8D49-453DA1FD274C}" type="datetimeFigureOut">
              <a:rPr lang="ru-RU" smtClean="0"/>
              <a:pPr/>
              <a:t>26.03.2014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6CC7A2-31C8-41B6-9C24-0CF588AE2E9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F1753E-0BDB-4BB9-8D49-453DA1FD274C}" type="datetimeFigureOut">
              <a:rPr lang="ru-RU" smtClean="0"/>
              <a:pPr/>
              <a:t>26.03.2014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6CC7A2-31C8-41B6-9C24-0CF588AE2E9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8F1753E-0BDB-4BB9-8D49-453DA1FD274C}" type="datetimeFigureOut">
              <a:rPr lang="ru-RU" smtClean="0"/>
              <a:pPr/>
              <a:t>26.03.2014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6CC7A2-31C8-41B6-9C24-0CF588AE2E9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8F1753E-0BDB-4BB9-8D49-453DA1FD274C}" type="datetimeFigureOut">
              <a:rPr lang="ru-RU" smtClean="0"/>
              <a:pPr/>
              <a:t>26.03.2014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6CC7A2-31C8-41B6-9C24-0CF588AE2E9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8F1753E-0BDB-4BB9-8D49-453DA1FD274C}" type="datetimeFigureOut">
              <a:rPr lang="ru-RU" smtClean="0"/>
              <a:pPr/>
              <a:t>26.03.2014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D6CC7A2-31C8-41B6-9C24-0CF588AE2E9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8F1753E-0BDB-4BB9-8D49-453DA1FD274C}" type="datetimeFigureOut">
              <a:rPr lang="ru-RU" smtClean="0"/>
              <a:pPr/>
              <a:t>26.03.2014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D6CC7A2-31C8-41B6-9C24-0CF588AE2E9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8F1753E-0BDB-4BB9-8D49-453DA1FD274C}" type="datetimeFigureOut">
              <a:rPr lang="ru-RU" smtClean="0"/>
              <a:pPr/>
              <a:t>26.03.2014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D6CC7A2-31C8-41B6-9C24-0CF588AE2E9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8F1753E-0BDB-4BB9-8D49-453DA1FD274C}" type="datetimeFigureOut">
              <a:rPr lang="ru-RU" smtClean="0"/>
              <a:pPr/>
              <a:t>26.03.2014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6CC7A2-31C8-41B6-9C24-0CF588AE2E9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8F1753E-0BDB-4BB9-8D49-453DA1FD274C}" type="datetimeFigureOut">
              <a:rPr lang="ru-RU" smtClean="0"/>
              <a:pPr/>
              <a:t>26.03.2014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6CC7A2-31C8-41B6-9C24-0CF588AE2E9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F1753E-0BDB-4BB9-8D49-453DA1FD274C}" type="datetimeFigureOut">
              <a:rPr lang="ru-RU" smtClean="0"/>
              <a:pPr/>
              <a:t>26.03.2014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CC7A2-31C8-41B6-9C24-0CF588AE2E9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dor01.jpg"/>
          <p:cNvPicPr>
            <a:picLocks noChangeAspect="1"/>
          </p:cNvPicPr>
          <p:nvPr/>
        </p:nvPicPr>
        <p:blipFill>
          <a:blip r:embed="rId2"/>
          <a:stretch>
            <a:fillRect/>
          </a:stretch>
        </p:blipFill>
        <p:spPr>
          <a:xfrm>
            <a:off x="0" y="571500"/>
            <a:ext cx="9144000" cy="5715000"/>
          </a:xfrm>
          <a:prstGeom prst="rect">
            <a:avLst/>
          </a:prstGeom>
        </p:spPr>
      </p:pic>
      <p:sp>
        <p:nvSpPr>
          <p:cNvPr id="2" name="Заголовок 1"/>
          <p:cNvSpPr>
            <a:spLocks noGrp="1"/>
          </p:cNvSpPr>
          <p:nvPr>
            <p:ph type="ctrTitle"/>
          </p:nvPr>
        </p:nvSpPr>
        <p:spPr>
          <a:xfrm>
            <a:off x="500034" y="1285860"/>
            <a:ext cx="8458200" cy="3214710"/>
          </a:xfrm>
        </p:spPr>
        <p:txBody>
          <a:bodyPr>
            <a:noAutofit/>
          </a:bodyPr>
          <a:lstStyle/>
          <a:p>
            <a:r>
              <a:rPr lang="ru-RU" sz="8000" b="1" dirty="0" smtClean="0">
                <a:solidFill>
                  <a:srgbClr val="FF0000"/>
                </a:solidFill>
                <a:effectLst>
                  <a:outerShdw blurRad="38100" dist="38100" dir="2700000" algn="tl">
                    <a:srgbClr val="000000">
                      <a:alpha val="43137"/>
                    </a:srgbClr>
                  </a:outerShdw>
                </a:effectLst>
              </a:rPr>
              <a:t>ФИЛОСОФИЯ</a:t>
            </a:r>
            <a:br>
              <a:rPr lang="ru-RU" sz="8000" b="1" dirty="0" smtClean="0">
                <a:solidFill>
                  <a:srgbClr val="FF0000"/>
                </a:solidFill>
                <a:effectLst>
                  <a:outerShdw blurRad="38100" dist="38100" dir="2700000" algn="tl">
                    <a:srgbClr val="000000">
                      <a:alpha val="43137"/>
                    </a:srgbClr>
                  </a:outerShdw>
                </a:effectLst>
              </a:rPr>
            </a:br>
            <a:r>
              <a:rPr lang="ru-RU" sz="8000" b="1" dirty="0" smtClean="0">
                <a:solidFill>
                  <a:srgbClr val="FF0000"/>
                </a:solidFill>
                <a:effectLst>
                  <a:outerShdw blurRad="38100" dist="38100" dir="2700000" algn="tl">
                    <a:srgbClr val="000000">
                      <a:alpha val="43137"/>
                    </a:srgbClr>
                  </a:outerShdw>
                </a:effectLst>
              </a:rPr>
              <a:t>СОХРАНЕНИЯ ЖИЗНИ</a:t>
            </a:r>
            <a:endParaRPr lang="ru-RU" sz="8000" b="1" dirty="0">
              <a:solidFill>
                <a:srgbClr val="FF00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advTm="6810"/>
    </mc:Choice>
    <mc:Fallback>
      <p:transition spd="slow" advTm="68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07.jpg"/>
          <p:cNvPicPr>
            <a:picLocks noChangeAspect="1"/>
          </p:cNvPicPr>
          <p:nvPr/>
        </p:nvPicPr>
        <p:blipFill>
          <a:blip r:embed="rId2"/>
          <a:stretch>
            <a:fillRect/>
          </a:stretch>
        </p:blipFill>
        <p:spPr>
          <a:xfrm>
            <a:off x="914400" y="1142984"/>
            <a:ext cx="7315200" cy="5181600"/>
          </a:xfrm>
          <a:prstGeom prst="rect">
            <a:avLst/>
          </a:prstGeom>
        </p:spPr>
      </p:pic>
      <p:sp>
        <p:nvSpPr>
          <p:cNvPr id="5" name="TextBox 4"/>
          <p:cNvSpPr txBox="1"/>
          <p:nvPr/>
        </p:nvSpPr>
        <p:spPr>
          <a:xfrm>
            <a:off x="1250133" y="214290"/>
            <a:ext cx="6643734" cy="646331"/>
          </a:xfrm>
          <a:prstGeom prst="rect">
            <a:avLst/>
          </a:prstGeom>
          <a:noFill/>
        </p:spPr>
        <p:txBody>
          <a:bodyPr wrap="square" rtlCol="0">
            <a:spAutoFit/>
          </a:bodyPr>
          <a:lstStyle/>
          <a:p>
            <a:pPr algn="ctr"/>
            <a:r>
              <a:rPr lang="ru-RU" sz="3600" b="1" dirty="0" smtClean="0">
                <a:solidFill>
                  <a:srgbClr val="0070C0"/>
                </a:solidFill>
              </a:rPr>
              <a:t>ПРАВИЛА ПЕШЕХОДА</a:t>
            </a:r>
            <a:endParaRPr lang="ru-RU" sz="36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0133" y="214290"/>
            <a:ext cx="6643734" cy="646331"/>
          </a:xfrm>
          <a:prstGeom prst="rect">
            <a:avLst/>
          </a:prstGeom>
          <a:noFill/>
        </p:spPr>
        <p:txBody>
          <a:bodyPr wrap="square" rtlCol="0">
            <a:spAutoFit/>
          </a:bodyPr>
          <a:lstStyle/>
          <a:p>
            <a:pPr algn="ctr"/>
            <a:r>
              <a:rPr lang="ru-RU" sz="3600" b="1" dirty="0" smtClean="0">
                <a:solidFill>
                  <a:srgbClr val="0070C0"/>
                </a:solidFill>
              </a:rPr>
              <a:t>ПРАВИЛА ПЕШЕХОДА</a:t>
            </a:r>
            <a:endParaRPr lang="ru-RU" sz="3600" b="1" dirty="0">
              <a:solidFill>
                <a:srgbClr val="0070C0"/>
              </a:solidFill>
            </a:endParaRPr>
          </a:p>
        </p:txBody>
      </p:sp>
      <p:pic>
        <p:nvPicPr>
          <p:cNvPr id="3" name="Рисунок 2" descr="С-01.jpg"/>
          <p:cNvPicPr>
            <a:picLocks noChangeAspect="1"/>
          </p:cNvPicPr>
          <p:nvPr/>
        </p:nvPicPr>
        <p:blipFill>
          <a:blip r:embed="rId2"/>
          <a:stretch>
            <a:fillRect/>
          </a:stretch>
        </p:blipFill>
        <p:spPr>
          <a:xfrm>
            <a:off x="914400" y="1104920"/>
            <a:ext cx="7315200" cy="5181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0133" y="214290"/>
            <a:ext cx="6643734" cy="646331"/>
          </a:xfrm>
          <a:prstGeom prst="rect">
            <a:avLst/>
          </a:prstGeom>
          <a:noFill/>
        </p:spPr>
        <p:txBody>
          <a:bodyPr wrap="square" rtlCol="0">
            <a:spAutoFit/>
          </a:bodyPr>
          <a:lstStyle/>
          <a:p>
            <a:pPr algn="ctr"/>
            <a:r>
              <a:rPr lang="ru-RU" sz="3600" b="1" dirty="0" smtClean="0">
                <a:solidFill>
                  <a:srgbClr val="0070C0"/>
                </a:solidFill>
              </a:rPr>
              <a:t>ПРАВИЛА ПЕШЕХОДА</a:t>
            </a:r>
            <a:endParaRPr lang="ru-RU" sz="3600" b="1" dirty="0">
              <a:solidFill>
                <a:srgbClr val="0070C0"/>
              </a:solidFill>
            </a:endParaRPr>
          </a:p>
        </p:txBody>
      </p:sp>
      <p:pic>
        <p:nvPicPr>
          <p:cNvPr id="3" name="Рисунок 2" descr="С-06.jpg"/>
          <p:cNvPicPr>
            <a:picLocks noChangeAspect="1"/>
          </p:cNvPicPr>
          <p:nvPr/>
        </p:nvPicPr>
        <p:blipFill>
          <a:blip r:embed="rId2"/>
          <a:stretch>
            <a:fillRect/>
          </a:stretch>
        </p:blipFill>
        <p:spPr>
          <a:xfrm>
            <a:off x="914400" y="1182454"/>
            <a:ext cx="7315200" cy="51755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0133" y="214290"/>
            <a:ext cx="6643734" cy="646331"/>
          </a:xfrm>
          <a:prstGeom prst="rect">
            <a:avLst/>
          </a:prstGeom>
          <a:noFill/>
        </p:spPr>
        <p:txBody>
          <a:bodyPr wrap="square" rtlCol="0">
            <a:spAutoFit/>
          </a:bodyPr>
          <a:lstStyle/>
          <a:p>
            <a:pPr algn="ctr"/>
            <a:r>
              <a:rPr lang="ru-RU" sz="3600" b="1" dirty="0" smtClean="0">
                <a:solidFill>
                  <a:srgbClr val="0070C0"/>
                </a:solidFill>
              </a:rPr>
              <a:t>ПРАВИЛА ПЕШЕХОДА</a:t>
            </a:r>
            <a:endParaRPr lang="ru-RU" sz="3600" b="1" dirty="0">
              <a:solidFill>
                <a:srgbClr val="0070C0"/>
              </a:solidFill>
            </a:endParaRPr>
          </a:p>
        </p:txBody>
      </p:sp>
      <p:pic>
        <p:nvPicPr>
          <p:cNvPr id="3" name="Рисунок 2" descr="С-02.jpg"/>
          <p:cNvPicPr>
            <a:picLocks noChangeAspect="1"/>
          </p:cNvPicPr>
          <p:nvPr/>
        </p:nvPicPr>
        <p:blipFill>
          <a:blip r:embed="rId2"/>
          <a:stretch>
            <a:fillRect/>
          </a:stretch>
        </p:blipFill>
        <p:spPr>
          <a:xfrm>
            <a:off x="914400" y="1188550"/>
            <a:ext cx="7315200" cy="51694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0133" y="214290"/>
            <a:ext cx="6643734" cy="646331"/>
          </a:xfrm>
          <a:prstGeom prst="rect">
            <a:avLst/>
          </a:prstGeom>
          <a:noFill/>
        </p:spPr>
        <p:txBody>
          <a:bodyPr wrap="square" rtlCol="0">
            <a:spAutoFit/>
          </a:bodyPr>
          <a:lstStyle/>
          <a:p>
            <a:pPr algn="ctr"/>
            <a:r>
              <a:rPr lang="ru-RU" sz="3600" b="1" dirty="0" smtClean="0">
                <a:solidFill>
                  <a:srgbClr val="0070C0"/>
                </a:solidFill>
              </a:rPr>
              <a:t>ПРАВИЛА ПЕШЕХОДА</a:t>
            </a:r>
            <a:endParaRPr lang="ru-RU" sz="3600" b="1" dirty="0">
              <a:solidFill>
                <a:srgbClr val="0070C0"/>
              </a:solidFill>
            </a:endParaRPr>
          </a:p>
        </p:txBody>
      </p:sp>
      <p:pic>
        <p:nvPicPr>
          <p:cNvPr id="3" name="Рисунок 2" descr="С-10.jpg"/>
          <p:cNvPicPr>
            <a:picLocks noChangeAspect="1"/>
          </p:cNvPicPr>
          <p:nvPr/>
        </p:nvPicPr>
        <p:blipFill>
          <a:blip r:embed="rId2"/>
          <a:stretch>
            <a:fillRect/>
          </a:stretch>
        </p:blipFill>
        <p:spPr>
          <a:xfrm>
            <a:off x="914400" y="1176358"/>
            <a:ext cx="7315200" cy="5181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72066" y="411235"/>
            <a:ext cx="3714744" cy="6232475"/>
          </a:xfrm>
          <a:prstGeom prst="rect">
            <a:avLst/>
          </a:prstGeom>
        </p:spPr>
        <p:txBody>
          <a:bodyPr wrap="square">
            <a:spAutoFit/>
          </a:bodyPr>
          <a:lstStyle/>
          <a:p>
            <a:r>
              <a:rPr lang="ru-RU" sz="2100" dirty="0" smtClean="0"/>
              <a:t>Очень хочется, чтобы вы прониклись сознанием того, что накормить, одеть малыша, нацелить его на хорошие оценки так же необходимо, как научить ребёнка безопасному поведению на дороге. Чтобы за всеми этими заботами не забылось, не потерялось главное – дорога: дорога в школу, дорога домой. Важно, чтобы она привела к цели, не оборвалась в начале или на полпути.</a:t>
            </a:r>
          </a:p>
          <a:p>
            <a:r>
              <a:rPr lang="ru-RU" sz="2100" dirty="0" smtClean="0"/>
              <a:t>Какой она будет для ребенка, зависит от нас с вами, взрослых.</a:t>
            </a:r>
            <a:endParaRPr lang="ru-RU" sz="2100" dirty="0"/>
          </a:p>
        </p:txBody>
      </p:sp>
      <p:pic>
        <p:nvPicPr>
          <p:cNvPr id="3" name="Рисунок 2" descr="Obl_Vash_rebenok.jpg"/>
          <p:cNvPicPr>
            <a:picLocks noChangeAspect="1"/>
          </p:cNvPicPr>
          <p:nvPr/>
        </p:nvPicPr>
        <p:blipFill>
          <a:blip r:embed="rId2"/>
          <a:stretch>
            <a:fillRect/>
          </a:stretch>
        </p:blipFill>
        <p:spPr>
          <a:xfrm>
            <a:off x="428596" y="482482"/>
            <a:ext cx="4143404" cy="60183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mal vel.jpg"/>
          <p:cNvPicPr>
            <a:picLocks noChangeAspect="1"/>
          </p:cNvPicPr>
          <p:nvPr/>
        </p:nvPicPr>
        <p:blipFill>
          <a:blip r:embed="rId2"/>
          <a:stretch>
            <a:fillRect/>
          </a:stretch>
        </p:blipFill>
        <p:spPr>
          <a:xfrm>
            <a:off x="2000232" y="214290"/>
            <a:ext cx="3286148" cy="6376742"/>
          </a:xfrm>
          <a:prstGeom prst="rect">
            <a:avLst/>
          </a:prstGeom>
        </p:spPr>
      </p:pic>
      <p:sp>
        <p:nvSpPr>
          <p:cNvPr id="3" name="TextBox 2"/>
          <p:cNvSpPr txBox="1"/>
          <p:nvPr/>
        </p:nvSpPr>
        <p:spPr>
          <a:xfrm>
            <a:off x="5929322" y="642918"/>
            <a:ext cx="3155031" cy="1200329"/>
          </a:xfrm>
          <a:prstGeom prst="rect">
            <a:avLst/>
          </a:prstGeom>
          <a:noFill/>
        </p:spPr>
        <p:txBody>
          <a:bodyPr wrap="none" rtlCol="0">
            <a:spAutoFit/>
          </a:bodyPr>
          <a:lstStyle/>
          <a:p>
            <a:pPr algn="ctr"/>
            <a:r>
              <a:rPr lang="ru-RU" sz="2400" b="1" dirty="0" smtClean="0">
                <a:solidFill>
                  <a:srgbClr val="002060"/>
                </a:solidFill>
                <a:effectLst>
                  <a:outerShdw blurRad="38100" dist="38100" dir="2700000" algn="tl">
                    <a:srgbClr val="000000">
                      <a:alpha val="43137"/>
                    </a:srgbClr>
                  </a:outerShdw>
                </a:effectLst>
              </a:rPr>
              <a:t>СОХРАНИМ ЖИЗНЬ</a:t>
            </a:r>
          </a:p>
          <a:p>
            <a:pPr algn="ctr"/>
            <a:r>
              <a:rPr lang="ru-RU" sz="2400" b="1" dirty="0" smtClean="0">
                <a:solidFill>
                  <a:srgbClr val="002060"/>
                </a:solidFill>
                <a:effectLst>
                  <a:outerShdw blurRad="38100" dist="38100" dir="2700000" algn="tl">
                    <a:srgbClr val="000000">
                      <a:alpha val="43137"/>
                    </a:srgbClr>
                  </a:outerShdw>
                </a:effectLst>
              </a:rPr>
              <a:t>И ЗДОРОВЬЕ </a:t>
            </a:r>
          </a:p>
          <a:p>
            <a:pPr algn="ctr"/>
            <a:r>
              <a:rPr lang="ru-RU" sz="2400" b="1" dirty="0" smtClean="0">
                <a:solidFill>
                  <a:srgbClr val="002060"/>
                </a:solidFill>
                <a:effectLst>
                  <a:outerShdw blurRad="38100" dist="38100" dir="2700000" algn="tl">
                    <a:srgbClr val="000000">
                      <a:alpha val="43137"/>
                    </a:srgbClr>
                  </a:outerShdw>
                </a:effectLst>
              </a:rPr>
              <a:t>НАШИХ ДЕТЕЙ</a:t>
            </a:r>
            <a:endParaRPr lang="ru-RU" sz="2400" b="1"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21"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4)">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500034" y="1428736"/>
            <a:ext cx="8229600" cy="4525963"/>
          </a:xfrm>
        </p:spPr>
        <p:txBody>
          <a:bodyPr/>
          <a:lstStyle/>
          <a:p>
            <a:pPr algn="ctr">
              <a:buNone/>
            </a:pPr>
            <a:r>
              <a:rPr lang="ru-RU" sz="4800" b="1" dirty="0" smtClean="0">
                <a:solidFill>
                  <a:srgbClr val="002060"/>
                </a:solidFill>
              </a:rPr>
              <a:t>Дорога…Жизнь… Как похожи два эти понятия! Дорога жизни. Жизненный путь. Как близки они друг другу!</a:t>
            </a:r>
          </a:p>
          <a:p>
            <a:pPr>
              <a:buNone/>
            </a:pPr>
            <a:endParaRPr lang="ru-RU"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dor02.jpg"/>
          <p:cNvPicPr>
            <a:picLocks noChangeAspect="1"/>
          </p:cNvPicPr>
          <p:nvPr/>
        </p:nvPicPr>
        <p:blipFill>
          <a:blip r:embed="rId2"/>
          <a:stretch>
            <a:fillRect/>
          </a:stretch>
        </p:blipFill>
        <p:spPr>
          <a:xfrm>
            <a:off x="0" y="-214338"/>
            <a:ext cx="9144000" cy="7072338"/>
          </a:xfrm>
          <a:prstGeom prst="rect">
            <a:avLst/>
          </a:prstGeom>
        </p:spPr>
      </p:pic>
      <p:sp>
        <p:nvSpPr>
          <p:cNvPr id="14337" name="Rectangle 1"/>
          <p:cNvSpPr>
            <a:spLocks noChangeArrowheads="1"/>
          </p:cNvSpPr>
          <p:nvPr/>
        </p:nvSpPr>
        <p:spPr bwMode="auto">
          <a:xfrm>
            <a:off x="500066" y="428604"/>
            <a:ext cx="8286776"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400" b="0" i="0" u="none" strike="noStrike" cap="none" normalizeH="0" baseline="0" dirty="0" smtClean="0">
                <a:ln>
                  <a:noFill/>
                </a:ln>
                <a:solidFill>
                  <a:srgbClr val="FFC000"/>
                </a:solidFill>
                <a:effectLst>
                  <a:outerShdw blurRad="38100" dist="38100" dir="2700000" algn="tl">
                    <a:srgbClr val="000000">
                      <a:alpha val="43137"/>
                    </a:srgbClr>
                  </a:outerShdw>
                </a:effectLst>
                <a:latin typeface="a_CooperBlack" pitchFamily="18" charset="-52"/>
                <a:ea typeface="Calibri" pitchFamily="34" charset="0"/>
                <a:cs typeface="Times New Roman" pitchFamily="18" charset="0"/>
              </a:rPr>
              <a:t>Дорога… Реальная модель всей нашей жизни. Пример, который отражает любые жизненные ситуации и отношения. Как и в жизни, здесь есть определенные правила и законы. </a:t>
            </a:r>
            <a:endParaRPr kumimoji="0" lang="ru-RU" sz="4400" b="0" i="0" u="none" strike="noStrike" cap="none" normalizeH="0" baseline="0" dirty="0" smtClean="0">
              <a:ln>
                <a:noFill/>
              </a:ln>
              <a:solidFill>
                <a:srgbClr val="FFC000"/>
              </a:solidFill>
              <a:effectLst>
                <a:outerShdw blurRad="38100" dist="38100" dir="2700000" algn="tl">
                  <a:srgbClr val="000000">
                    <a:alpha val="43137"/>
                  </a:srgbClr>
                </a:outerShdw>
              </a:effectLst>
              <a:latin typeface="a_CooperBlack" pitchFamily="18" charset="-5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4337"/>
                                        </p:tgtEl>
                                        <p:attrNameLst>
                                          <p:attrName>style.visibility</p:attrName>
                                        </p:attrNameLst>
                                      </p:cBhvr>
                                      <p:to>
                                        <p:strVal val="visible"/>
                                      </p:to>
                                    </p:set>
                                    <p:anim calcmode="discrete" valueType="clr">
                                      <p:cBhvr override="childStyle">
                                        <p:cTn id="7" dur="80"/>
                                        <p:tgtEl>
                                          <p:spTgt spid="1433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37"/>
                                        </p:tgtEl>
                                        <p:attrNameLst>
                                          <p:attrName>fillcolor</p:attrName>
                                        </p:attrNameLst>
                                      </p:cBhvr>
                                      <p:tavLst>
                                        <p:tav tm="0">
                                          <p:val>
                                            <p:clrVal>
                                              <a:schemeClr val="accent2"/>
                                            </p:clrVal>
                                          </p:val>
                                        </p:tav>
                                        <p:tav tm="50000">
                                          <p:val>
                                            <p:clrVal>
                                              <a:schemeClr val="hlink"/>
                                            </p:clrVal>
                                          </p:val>
                                        </p:tav>
                                      </p:tavLst>
                                    </p:anim>
                                    <p:set>
                                      <p:cBhvr>
                                        <p:cTn id="9" dur="80"/>
                                        <p:tgtEl>
                                          <p:spTgt spid="1433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tolpa.jpg"/>
          <p:cNvPicPr>
            <a:picLocks noChangeAspect="1"/>
          </p:cNvPicPr>
          <p:nvPr/>
        </p:nvPicPr>
        <p:blipFill>
          <a:blip r:embed="rId2"/>
          <a:stretch>
            <a:fillRect/>
          </a:stretch>
        </p:blipFill>
        <p:spPr>
          <a:xfrm>
            <a:off x="1359592" y="0"/>
            <a:ext cx="6424816" cy="4823435"/>
          </a:xfrm>
          <a:prstGeom prst="rect">
            <a:avLst/>
          </a:prstGeom>
        </p:spPr>
      </p:pic>
      <p:sp>
        <p:nvSpPr>
          <p:cNvPr id="7" name="Выноска со стрелкой вверх 6"/>
          <p:cNvSpPr/>
          <p:nvPr/>
        </p:nvSpPr>
        <p:spPr>
          <a:xfrm>
            <a:off x="571472" y="4286256"/>
            <a:ext cx="8001056" cy="2500306"/>
          </a:xfrm>
          <a:prstGeom prst="upArrowCallout">
            <a:avLst/>
          </a:prstGeom>
          <a:solidFill>
            <a:srgbClr val="FFD10D">
              <a:alpha val="12000"/>
            </a:srgbClr>
          </a:solidFill>
          <a:ln>
            <a:solidFill>
              <a:srgbClr val="00B0F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C00000"/>
                </a:solidFill>
              </a:rPr>
              <a:t>Дороги бывают разные: дороги в никуда, с определенным местом назначения… Мы каждый день в пути: кто-то в пути к намеченной цели, а кто-то просто идет по течению, подчиняясь законам толпы… И на этом пути нам встречаются разные люди. Попутчики, собеседники, случайные прохожие или толпа, идущая навстречу и сметающая все на своем пути.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21.jpg"/>
          <p:cNvPicPr>
            <a:picLocks noChangeAspect="1"/>
          </p:cNvPicPr>
          <p:nvPr/>
        </p:nvPicPr>
        <p:blipFill>
          <a:blip r:embed="rId2"/>
          <a:stretch>
            <a:fillRect/>
          </a:stretch>
        </p:blipFill>
        <p:spPr>
          <a:xfrm>
            <a:off x="1143" y="0"/>
            <a:ext cx="9141714" cy="6858000"/>
          </a:xfrm>
          <a:prstGeom prst="rect">
            <a:avLst/>
          </a:prstGeom>
        </p:spPr>
      </p:pic>
      <p:sp>
        <p:nvSpPr>
          <p:cNvPr id="4" name="TextBox 3"/>
          <p:cNvSpPr txBox="1"/>
          <p:nvPr/>
        </p:nvSpPr>
        <p:spPr>
          <a:xfrm>
            <a:off x="535753" y="3903369"/>
            <a:ext cx="8072494" cy="2954655"/>
          </a:xfrm>
          <a:prstGeom prst="rect">
            <a:avLst/>
          </a:prstGeom>
          <a:noFill/>
        </p:spPr>
        <p:txBody>
          <a:bodyPr wrap="square" rtlCol="0">
            <a:spAutoFit/>
          </a:bodyPr>
          <a:lstStyle/>
          <a:p>
            <a:pPr algn="ctr"/>
            <a:r>
              <a:rPr lang="ru-RU" sz="2400" b="1" dirty="0" smtClean="0">
                <a:solidFill>
                  <a:srgbClr val="FF0000"/>
                </a:solidFill>
              </a:rPr>
              <a:t>Как сложно порой бывает сориентироваться в ситуации! Как, попав в интенсивный дорожный или жизненный поток, суметь найти свою нишу, идти в ногу со временем, соблюдать скоростной режим? Как часто в силу своей беспечности мы бываем, незащищены перед опасностью! Особенно сложно, конечно, детям.</a:t>
            </a:r>
          </a:p>
          <a:p>
            <a:endParaRPr lang="ru-RU"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par>
                          <p:cTn id="8" fill="hold">
                            <p:stCondLst>
                              <p:cond delay="2000"/>
                            </p:stCondLst>
                            <p:childTnLst>
                              <p:par>
                                <p:cTn id="9" presetID="53"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trop.jpg"/>
          <p:cNvPicPr>
            <a:picLocks noChangeAspect="1"/>
          </p:cNvPicPr>
          <p:nvPr/>
        </p:nvPicPr>
        <p:blipFill>
          <a:blip r:embed="rId2"/>
          <a:stretch>
            <a:fillRect/>
          </a:stretch>
        </p:blipFill>
        <p:spPr>
          <a:xfrm>
            <a:off x="0" y="0"/>
            <a:ext cx="5356098" cy="6858000"/>
          </a:xfrm>
          <a:prstGeom prst="rect">
            <a:avLst/>
          </a:prstGeom>
        </p:spPr>
      </p:pic>
      <p:sp>
        <p:nvSpPr>
          <p:cNvPr id="4" name="TextBox 3"/>
          <p:cNvSpPr txBox="1"/>
          <p:nvPr/>
        </p:nvSpPr>
        <p:spPr>
          <a:xfrm>
            <a:off x="5643570" y="357166"/>
            <a:ext cx="3071834" cy="6494085"/>
          </a:xfrm>
          <a:prstGeom prst="rect">
            <a:avLst/>
          </a:prstGeom>
          <a:noFill/>
        </p:spPr>
        <p:txBody>
          <a:bodyPr wrap="square" rtlCol="0">
            <a:spAutoFit/>
          </a:bodyPr>
          <a:lstStyle/>
          <a:p>
            <a:r>
              <a:rPr lang="ru-RU" sz="2600" dirty="0" smtClean="0">
                <a:solidFill>
                  <a:srgbClr val="006600"/>
                </a:solidFill>
              </a:rPr>
              <a:t>Каждый выбирает свою дорогу сам. Одни пробираются узкими, непроторенными тропами, другие выбирают широкие современные магистрали, третьи сами прокладывают дорогу себе и окружающим…</a:t>
            </a:r>
          </a:p>
          <a:p>
            <a:endParaRPr lang="ru-RU" sz="2600" dirty="0">
              <a:solidFill>
                <a:srgbClr val="00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6259.0.123915._original.jpg"/>
          <p:cNvPicPr>
            <a:picLocks noChangeAspect="1"/>
          </p:cNvPicPr>
          <p:nvPr/>
        </p:nvPicPr>
        <p:blipFill>
          <a:blip r:embed="rId2"/>
          <a:stretch>
            <a:fillRect/>
          </a:stretch>
        </p:blipFill>
        <p:spPr>
          <a:xfrm>
            <a:off x="0" y="264339"/>
            <a:ext cx="9144000" cy="6093619"/>
          </a:xfrm>
          <a:prstGeom prst="rect">
            <a:avLst/>
          </a:prstGeom>
        </p:spPr>
      </p:pic>
      <p:sp>
        <p:nvSpPr>
          <p:cNvPr id="4" name="TextBox 3"/>
          <p:cNvSpPr txBox="1"/>
          <p:nvPr/>
        </p:nvSpPr>
        <p:spPr>
          <a:xfrm>
            <a:off x="785786" y="357166"/>
            <a:ext cx="7786742" cy="2308324"/>
          </a:xfrm>
          <a:prstGeom prst="rect">
            <a:avLst/>
          </a:prstGeom>
          <a:noFill/>
        </p:spPr>
        <p:txBody>
          <a:bodyPr wrap="square" rtlCol="0">
            <a:spAutoFit/>
          </a:bodyPr>
          <a:lstStyle/>
          <a:p>
            <a:pPr algn="ctr"/>
            <a:r>
              <a:rPr lang="ru-RU" sz="2400" dirty="0" smtClean="0">
                <a:solidFill>
                  <a:srgbClr val="002060"/>
                </a:solidFill>
              </a:rPr>
              <a:t>В наш век бешеных скоростей и загруженных трасс легко попасть в пробку или зайти в тупик, еще сложнее избежать столкновения. И тогда очень важно знать, что есть люди, готовые прийти на помощь; и помнить, что тебя ждут дома.</a:t>
            </a:r>
          </a:p>
          <a:p>
            <a:pPr algn="ctr"/>
            <a:endParaRPr lang="ru-RU" sz="2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93946.jpg"/>
          <p:cNvPicPr>
            <a:picLocks noChangeAspect="1"/>
          </p:cNvPicPr>
          <p:nvPr/>
        </p:nvPicPr>
        <p:blipFill>
          <a:blip r:embed="rId2"/>
          <a:stretch>
            <a:fillRect/>
          </a:stretch>
        </p:blipFill>
        <p:spPr>
          <a:xfrm>
            <a:off x="35655" y="428604"/>
            <a:ext cx="9108345" cy="6072230"/>
          </a:xfrm>
          <a:prstGeom prst="rect">
            <a:avLst/>
          </a:prstGeom>
        </p:spPr>
      </p:pic>
      <p:sp>
        <p:nvSpPr>
          <p:cNvPr id="4" name="TextBox 3"/>
          <p:cNvSpPr txBox="1"/>
          <p:nvPr/>
        </p:nvSpPr>
        <p:spPr>
          <a:xfrm>
            <a:off x="357158" y="500042"/>
            <a:ext cx="7786742" cy="1569660"/>
          </a:xfrm>
          <a:prstGeom prst="rect">
            <a:avLst/>
          </a:prstGeom>
          <a:solidFill>
            <a:srgbClr val="FFFFFF">
              <a:alpha val="34118"/>
            </a:srgbClr>
          </a:solidFill>
        </p:spPr>
        <p:txBody>
          <a:bodyPr wrap="square" rtlCol="0">
            <a:spAutoFit/>
          </a:bodyPr>
          <a:lstStyle/>
          <a:p>
            <a:r>
              <a:rPr lang="ru-RU" sz="2400" dirty="0" smtClean="0">
                <a:solidFill>
                  <a:srgbClr val="002060"/>
                </a:solidFill>
              </a:rPr>
              <a:t>Дорога… Это целая жизнь. Как удивительно похожи жизненные и дорожные ситуации! И готовить к ним себя и своих детей нужно с детства. </a:t>
            </a:r>
          </a:p>
          <a:p>
            <a:endParaRPr lang="ru-RU" sz="2400" dirty="0">
              <a:solidFill>
                <a:srgbClr val="FFFF00"/>
              </a:solidFill>
            </a:endParaRPr>
          </a:p>
        </p:txBody>
      </p:sp>
      <p:sp>
        <p:nvSpPr>
          <p:cNvPr id="5" name="TextBox 4"/>
          <p:cNvSpPr txBox="1"/>
          <p:nvPr/>
        </p:nvSpPr>
        <p:spPr>
          <a:xfrm>
            <a:off x="4429124" y="3784777"/>
            <a:ext cx="4500594" cy="2215991"/>
          </a:xfrm>
          <a:prstGeom prst="rect">
            <a:avLst/>
          </a:prstGeom>
          <a:solidFill>
            <a:srgbClr val="FFFFFF">
              <a:alpha val="34118"/>
            </a:srgbClr>
          </a:solidFill>
        </p:spPr>
        <p:txBody>
          <a:bodyPr wrap="square" rtlCol="0">
            <a:spAutoFit/>
          </a:bodyPr>
          <a:lstStyle/>
          <a:p>
            <a:r>
              <a:rPr lang="ru-RU" sz="2400" dirty="0" smtClean="0">
                <a:solidFill>
                  <a:srgbClr val="002060"/>
                </a:solidFill>
              </a:rPr>
              <a:t>Быть терпимым, уверенным в себе, не бояться трудностей, соблюдать правила – вот то, что поможет найти выход из любой ситуации.</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2" presetClass="entr" presetSubtype="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28596" y="357166"/>
            <a:ext cx="8072494" cy="5693866"/>
          </a:xfrm>
          <a:prstGeom prst="rect">
            <a:avLst/>
          </a:prstGeom>
          <a:noFill/>
        </p:spPr>
        <p:txBody>
          <a:bodyPr wrap="square" rtlCol="0">
            <a:spAutoFit/>
          </a:bodyPr>
          <a:lstStyle/>
          <a:p>
            <a:pPr algn="just"/>
            <a:r>
              <a:rPr lang="ru-RU" sz="2800" b="1" dirty="0" smtClean="0">
                <a:solidFill>
                  <a:srgbClr val="0070C0"/>
                </a:solidFill>
              </a:rPr>
              <a:t>Уважаемые родители! </a:t>
            </a:r>
            <a:r>
              <a:rPr lang="ru-RU" sz="2800" dirty="0" smtClean="0">
                <a:solidFill>
                  <a:srgbClr val="0070C0"/>
                </a:solidFill>
              </a:rPr>
              <a:t>Только зная Правила дорожного движения и хорошо ориентируясь в сложных  ситуациях на улице, ваши дети будут находиться в меньшей опасности, и вы, в первую очередь,  должны помочь им в этом. Как в сложной обстановке на дороге должен поступить водитель, а как пешеход? Увы,</a:t>
            </a:r>
            <a:r>
              <a:rPr lang="en-US" sz="2800" dirty="0" smtClean="0">
                <a:solidFill>
                  <a:srgbClr val="0070C0"/>
                </a:solidFill>
              </a:rPr>
              <a:t> </a:t>
            </a:r>
            <a:r>
              <a:rPr lang="ru-RU" sz="2800" smtClean="0">
                <a:solidFill>
                  <a:srgbClr val="0070C0"/>
                </a:solidFill>
              </a:rPr>
              <a:t>чаще </a:t>
            </a:r>
            <a:r>
              <a:rPr lang="ru-RU" sz="2800" dirty="0" smtClean="0">
                <a:solidFill>
                  <a:srgbClr val="0070C0"/>
                </a:solidFill>
              </a:rPr>
              <a:t>всего в семье обращаются к этой теме только тогда, когда уже свершился факт дорожно-транспортного происшествия. Так давайте же сделаем все возможное, чтобы не допустить трагедии.</a:t>
            </a:r>
          </a:p>
          <a:p>
            <a:pPr algn="just"/>
            <a:endParaRPr lang="ru-RU" sz="28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1520</TotalTime>
  <Words>474</Words>
  <Application>Microsoft Office PowerPoint</Application>
  <PresentationFormat>Экран (4:3)</PresentationFormat>
  <Paragraphs>20</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ФИЛОСОФИЯ СОХРАНЕНИЯ ЖИЗНИ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Sentrepropagande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Pavlik</dc:creator>
  <cp:lastModifiedBy>Лена</cp:lastModifiedBy>
  <cp:revision>141</cp:revision>
  <dcterms:created xsi:type="dcterms:W3CDTF">2009-01-26T07:43:44Z</dcterms:created>
  <dcterms:modified xsi:type="dcterms:W3CDTF">2014-03-26T17:16:23Z</dcterms:modified>
</cp:coreProperties>
</file>